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9" r:id="rId24"/>
    <p:sldId id="310" r:id="rId25"/>
    <p:sldId id="311" r:id="rId26"/>
    <p:sldId id="569" r:id="rId27"/>
    <p:sldId id="565" r:id="rId28"/>
    <p:sldId id="566" r:id="rId29"/>
    <p:sldId id="567" r:id="rId30"/>
    <p:sldId id="570" r:id="rId31"/>
    <p:sldId id="574" r:id="rId32"/>
    <p:sldId id="571" r:id="rId33"/>
    <p:sldId id="572" r:id="rId34"/>
    <p:sldId id="573" r:id="rId35"/>
    <p:sldId id="576" r:id="rId36"/>
    <p:sldId id="312" r:id="rId37"/>
    <p:sldId id="429" r:id="rId38"/>
    <p:sldId id="425" r:id="rId39"/>
    <p:sldId id="426" r:id="rId40"/>
    <p:sldId id="427" r:id="rId41"/>
    <p:sldId id="430" r:id="rId42"/>
    <p:sldId id="417" r:id="rId43"/>
    <p:sldId id="418" r:id="rId44"/>
    <p:sldId id="422" r:id="rId45"/>
    <p:sldId id="423" r:id="rId46"/>
    <p:sldId id="413" r:id="rId47"/>
    <p:sldId id="414" r:id="rId48"/>
    <p:sldId id="415" r:id="rId49"/>
    <p:sldId id="273" r:id="rId50"/>
    <p:sldId id="428" r:id="rId51"/>
    <p:sldId id="431" r:id="rId52"/>
    <p:sldId id="577" r:id="rId53"/>
    <p:sldId id="578" r:id="rId54"/>
    <p:sldId id="35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>
      <p:cViewPr varScale="1">
        <p:scale>
          <a:sx n="35" d="100"/>
          <a:sy n="35" d="100"/>
        </p:scale>
        <p:origin x="130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CEB93F-BBD0-4FDC-9E01-D72E8046CEDE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48A0A-7FC4-46DD-9285-EF8AE63B2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8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6600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gency FB" panose="020B0503020202020204" pitchFamily="34" charset="0"/>
              </a:rPr>
              <a:t>SIMPLIFYING THE BRAIN:</a:t>
            </a:r>
            <a:br>
              <a:rPr lang="en-US" dirty="0"/>
            </a:br>
            <a:r>
              <a:rPr lang="en-US" sz="3100" dirty="0"/>
              <a:t>A Vision for Neuroscience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876800"/>
            <a:ext cx="6400800" cy="1752600"/>
          </a:xfrm>
        </p:spPr>
        <p:txBody>
          <a:bodyPr/>
          <a:lstStyle/>
          <a:p>
            <a:r>
              <a:rPr lang="en-US" dirty="0"/>
              <a:t>V. </a:t>
            </a:r>
            <a:r>
              <a:rPr lang="en-US" dirty="0" err="1"/>
              <a:t>Srinivasa</a:t>
            </a:r>
            <a:r>
              <a:rPr lang="en-US" dirty="0"/>
              <a:t> </a:t>
            </a:r>
            <a:r>
              <a:rPr lang="en-US" dirty="0" err="1"/>
              <a:t>Chakravarthy</a:t>
            </a:r>
            <a:endParaRPr lang="en-US" dirty="0"/>
          </a:p>
          <a:p>
            <a:r>
              <a:rPr lang="en-US" dirty="0"/>
              <a:t>Department of Biotechnology</a:t>
            </a:r>
          </a:p>
          <a:p>
            <a:r>
              <a:rPr lang="en-US" dirty="0"/>
              <a:t>IIT Madras.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819400" y="714504"/>
            <a:ext cx="3048000" cy="2181096"/>
            <a:chOff x="3505200" y="714504"/>
            <a:chExt cx="2074169" cy="1266696"/>
          </a:xfrm>
        </p:grpSpPr>
        <p:sp>
          <p:nvSpPr>
            <p:cNvPr id="5" name="Freeform 4"/>
            <p:cNvSpPr/>
            <p:nvPr/>
          </p:nvSpPr>
          <p:spPr>
            <a:xfrm>
              <a:off x="3505200" y="714504"/>
              <a:ext cx="2074169" cy="1266696"/>
            </a:xfrm>
            <a:custGeom>
              <a:avLst/>
              <a:gdLst>
                <a:gd name="connsiteX0" fmla="*/ 218216 w 1238074"/>
                <a:gd name="connsiteY0" fmla="*/ 570801 h 795088"/>
                <a:gd name="connsiteX1" fmla="*/ 2556 w 1238074"/>
                <a:gd name="connsiteY1" fmla="*/ 372394 h 795088"/>
                <a:gd name="connsiteX2" fmla="*/ 347612 w 1238074"/>
                <a:gd name="connsiteY2" fmla="*/ 96348 h 795088"/>
                <a:gd name="connsiteX3" fmla="*/ 787560 w 1238074"/>
                <a:gd name="connsiteY3" fmla="*/ 1458 h 795088"/>
                <a:gd name="connsiteX4" fmla="*/ 1132616 w 1238074"/>
                <a:gd name="connsiteY4" fmla="*/ 156733 h 795088"/>
                <a:gd name="connsiteX5" fmla="*/ 1236133 w 1238074"/>
                <a:gd name="connsiteY5" fmla="*/ 458658 h 795088"/>
                <a:gd name="connsiteX6" fmla="*/ 1063605 w 1238074"/>
                <a:gd name="connsiteY6" fmla="*/ 682945 h 795088"/>
                <a:gd name="connsiteX7" fmla="*/ 580526 w 1238074"/>
                <a:gd name="connsiteY7" fmla="*/ 795088 h 795088"/>
                <a:gd name="connsiteX8" fmla="*/ 278601 w 1238074"/>
                <a:gd name="connsiteY8" fmla="*/ 682945 h 795088"/>
                <a:gd name="connsiteX9" fmla="*/ 778933 w 1238074"/>
                <a:gd name="connsiteY9" fmla="*/ 337888 h 79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074" h="795088">
                  <a:moveTo>
                    <a:pt x="218216" y="570801"/>
                  </a:moveTo>
                  <a:cubicBezTo>
                    <a:pt x="99603" y="511135"/>
                    <a:pt x="-19010" y="451469"/>
                    <a:pt x="2556" y="372394"/>
                  </a:cubicBezTo>
                  <a:cubicBezTo>
                    <a:pt x="24122" y="293318"/>
                    <a:pt x="216778" y="158171"/>
                    <a:pt x="347612" y="96348"/>
                  </a:cubicBezTo>
                  <a:cubicBezTo>
                    <a:pt x="478446" y="34525"/>
                    <a:pt x="656726" y="-8606"/>
                    <a:pt x="787560" y="1458"/>
                  </a:cubicBezTo>
                  <a:cubicBezTo>
                    <a:pt x="918394" y="11522"/>
                    <a:pt x="1057854" y="80533"/>
                    <a:pt x="1132616" y="156733"/>
                  </a:cubicBezTo>
                  <a:cubicBezTo>
                    <a:pt x="1207378" y="232933"/>
                    <a:pt x="1247635" y="370956"/>
                    <a:pt x="1236133" y="458658"/>
                  </a:cubicBezTo>
                  <a:cubicBezTo>
                    <a:pt x="1224631" y="546360"/>
                    <a:pt x="1172873" y="626873"/>
                    <a:pt x="1063605" y="682945"/>
                  </a:cubicBezTo>
                  <a:cubicBezTo>
                    <a:pt x="954337" y="739017"/>
                    <a:pt x="711360" y="795088"/>
                    <a:pt x="580526" y="795088"/>
                  </a:cubicBezTo>
                  <a:cubicBezTo>
                    <a:pt x="449692" y="795088"/>
                    <a:pt x="245533" y="759145"/>
                    <a:pt x="278601" y="682945"/>
                  </a:cubicBezTo>
                  <a:cubicBezTo>
                    <a:pt x="311669" y="606745"/>
                    <a:pt x="545301" y="472316"/>
                    <a:pt x="778933" y="337888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4503563" y="728234"/>
              <a:ext cx="164154" cy="698626"/>
            </a:xfrm>
            <a:custGeom>
              <a:avLst/>
              <a:gdLst>
                <a:gd name="connsiteX0" fmla="*/ 97984 w 97984"/>
                <a:gd name="connsiteY0" fmla="*/ 0 h 353683"/>
                <a:gd name="connsiteX1" fmla="*/ 11720 w 97984"/>
                <a:gd name="connsiteY1" fmla="*/ 232913 h 353683"/>
                <a:gd name="connsiteX2" fmla="*/ 3093 w 97984"/>
                <a:gd name="connsiteY2" fmla="*/ 353683 h 35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984" h="353683">
                  <a:moveTo>
                    <a:pt x="97984" y="0"/>
                  </a:moveTo>
                  <a:cubicBezTo>
                    <a:pt x="62759" y="86983"/>
                    <a:pt x="27535" y="173966"/>
                    <a:pt x="11720" y="232913"/>
                  </a:cubicBezTo>
                  <a:cubicBezTo>
                    <a:pt x="-4095" y="291860"/>
                    <a:pt x="-501" y="322771"/>
                    <a:pt x="3093" y="353683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834683" y="1615901"/>
              <a:ext cx="245684" cy="54973"/>
            </a:xfrm>
            <a:custGeom>
              <a:avLst/>
              <a:gdLst>
                <a:gd name="connsiteX0" fmla="*/ 0 w 146649"/>
                <a:gd name="connsiteY0" fmla="*/ 0 h 34506"/>
                <a:gd name="connsiteX1" fmla="*/ 146649 w 146649"/>
                <a:gd name="connsiteY1" fmla="*/ 34506 h 3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649" h="34506">
                  <a:moveTo>
                    <a:pt x="0" y="0"/>
                  </a:moveTo>
                  <a:lnTo>
                    <a:pt x="146649" y="34506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20222443">
              <a:off x="3725195" y="1561846"/>
              <a:ext cx="166682" cy="381505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906592" y="1142999"/>
              <a:ext cx="1351208" cy="590909"/>
            </a:xfrm>
            <a:custGeom>
              <a:avLst/>
              <a:gdLst>
                <a:gd name="connsiteX0" fmla="*/ 0 w 862642"/>
                <a:gd name="connsiteY0" fmla="*/ 661442 h 661442"/>
                <a:gd name="connsiteX1" fmla="*/ 569344 w 862642"/>
                <a:gd name="connsiteY1" fmla="*/ 74846 h 661442"/>
                <a:gd name="connsiteX2" fmla="*/ 776378 w 862642"/>
                <a:gd name="connsiteY2" fmla="*/ 14461 h 661442"/>
                <a:gd name="connsiteX3" fmla="*/ 862642 w 862642"/>
                <a:gd name="connsiteY3" fmla="*/ 135231 h 66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42" h="661442">
                  <a:moveTo>
                    <a:pt x="0" y="661442"/>
                  </a:moveTo>
                  <a:cubicBezTo>
                    <a:pt x="219974" y="422059"/>
                    <a:pt x="439948" y="182676"/>
                    <a:pt x="569344" y="74846"/>
                  </a:cubicBezTo>
                  <a:cubicBezTo>
                    <a:pt x="698740" y="-32984"/>
                    <a:pt x="727495" y="4397"/>
                    <a:pt x="776378" y="14461"/>
                  </a:cubicBezTo>
                  <a:cubicBezTo>
                    <a:pt x="825261" y="24525"/>
                    <a:pt x="843951" y="79878"/>
                    <a:pt x="862642" y="135231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594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09600"/>
            <a:ext cx="2603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3. Big data …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181"/>
            <a:ext cx="419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11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modern world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as the </a:t>
            </a:r>
            <a:r>
              <a:rPr lang="en-US" u="sng" dirty="0"/>
              <a:t>fourth pillar of science</a:t>
            </a:r>
          </a:p>
          <a:p>
            <a:r>
              <a:rPr lang="en-US" dirty="0"/>
              <a:t>The first 3 pillars are:</a:t>
            </a:r>
          </a:p>
          <a:p>
            <a:pPr lvl="1"/>
            <a:r>
              <a:rPr lang="en-US" dirty="0"/>
              <a:t>Theory</a:t>
            </a:r>
          </a:p>
          <a:p>
            <a:pPr lvl="1"/>
            <a:r>
              <a:rPr lang="en-US" dirty="0"/>
              <a:t>Experiment</a:t>
            </a:r>
          </a:p>
          <a:p>
            <a:pPr lvl="1"/>
            <a:r>
              <a:rPr lang="en-US" dirty="0"/>
              <a:t>Computation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03" y="2667000"/>
            <a:ext cx="2911897" cy="420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378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3.bp.blogspot.com/-AXRAyr3u4Ek/TmOsTw4mTQI/AAAAAAAAEN4/jMfCWhNErtE/s1600/neuron_types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1600200"/>
            <a:ext cx="7543800" cy="4556457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 come in different Shapes</a:t>
            </a:r>
          </a:p>
        </p:txBody>
      </p:sp>
    </p:spTree>
    <p:extLst>
      <p:ext uri="{BB962C8B-B14F-4D97-AF65-F5344CB8AC3E}">
        <p14:creationId xmlns:p14="http://schemas.microsoft.com/office/powerpoint/2010/main" val="101840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Neuromorph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8486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32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Connectome</a:t>
            </a:r>
            <a:r>
              <a:rPr lang="en-US" dirty="0"/>
              <a:t> Project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038600"/>
            <a:ext cx="5715000" cy="28384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 find out the complete wiring diagram of the brain</a:t>
            </a:r>
          </a:p>
          <a:p>
            <a:r>
              <a:rPr lang="en-US" sz="2800" dirty="0"/>
              <a:t>Human brain </a:t>
            </a:r>
          </a:p>
          <a:p>
            <a:pPr lvl="1"/>
            <a:r>
              <a:rPr lang="en-US" sz="2400" dirty="0"/>
              <a:t>Has 100 billion neurons</a:t>
            </a:r>
          </a:p>
          <a:p>
            <a:pPr lvl="1"/>
            <a:r>
              <a:rPr lang="en-US" sz="2400" dirty="0"/>
              <a:t>Each neuron has about 1k-10k connections</a:t>
            </a:r>
          </a:p>
          <a:p>
            <a:r>
              <a:rPr lang="en-US" dirty="0"/>
              <a:t>Feasible for smaller organisms</a:t>
            </a:r>
          </a:p>
          <a:p>
            <a:pPr lvl="1"/>
            <a:r>
              <a:rPr lang="en-US" dirty="0"/>
              <a:t>C. </a:t>
            </a:r>
            <a:r>
              <a:rPr lang="en-US" dirty="0" err="1"/>
              <a:t>Elegans</a:t>
            </a:r>
            <a:r>
              <a:rPr lang="en-US" dirty="0"/>
              <a:t> </a:t>
            </a:r>
            <a:r>
              <a:rPr lang="en-US" dirty="0" err="1"/>
              <a:t>connectome</a:t>
            </a:r>
            <a:r>
              <a:rPr lang="en-US" dirty="0"/>
              <a:t> – 300 neurons, 7000 connections (White et al 1986)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79966"/>
            <a:ext cx="20859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1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</a:t>
            </a:r>
            <a:r>
              <a:rPr lang="en-US" dirty="0" err="1"/>
              <a:t>Connectome</a:t>
            </a:r>
            <a:r>
              <a:rPr lang="en-US" dirty="0"/>
              <a:t> Project</a:t>
            </a:r>
          </a:p>
        </p:txBody>
      </p:sp>
      <p:pic>
        <p:nvPicPr>
          <p:cNvPr id="51202" name="Picture 2" descr="http://www.nature.com/polopoly_fs/7.3435.1332258664!/image/brain.jpg_gen/derivatives/landscape_630/bra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905000"/>
            <a:ext cx="6000750" cy="42291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324600" y="2895600"/>
            <a:ext cx="237597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- 1200 individuals</a:t>
            </a:r>
          </a:p>
          <a:p>
            <a:endParaRPr lang="en-US" sz="2400" dirty="0"/>
          </a:p>
          <a:p>
            <a:r>
              <a:rPr lang="en-US" sz="2400" dirty="0"/>
              <a:t>- </a:t>
            </a:r>
            <a:r>
              <a:rPr lang="en-US" sz="2400" dirty="0" err="1"/>
              <a:t>fMRI</a:t>
            </a:r>
            <a:r>
              <a:rPr lang="en-US" sz="2400" dirty="0"/>
              <a:t> + </a:t>
            </a:r>
            <a:r>
              <a:rPr lang="en-US" sz="2400" dirty="0" err="1"/>
              <a:t>dMRI</a:t>
            </a:r>
            <a:r>
              <a:rPr lang="en-US" sz="2400" dirty="0"/>
              <a:t> +</a:t>
            </a:r>
          </a:p>
          <a:p>
            <a:r>
              <a:rPr lang="en-US" sz="2400" dirty="0"/>
              <a:t>+ MRI + MEG</a:t>
            </a:r>
          </a:p>
          <a:p>
            <a:endParaRPr lang="en-US" sz="2400" dirty="0"/>
          </a:p>
          <a:p>
            <a:pPr>
              <a:buFontTx/>
              <a:buChar char="-"/>
            </a:pPr>
            <a:r>
              <a:rPr lang="en-US" sz="2400" dirty="0"/>
              <a:t>Washington U +</a:t>
            </a:r>
          </a:p>
          <a:p>
            <a:r>
              <a:rPr lang="en-US" sz="2400" dirty="0"/>
              <a:t>U. Minnesota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85043" y="6324600"/>
            <a:ext cx="3653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http://www.humanconnectome.org/</a:t>
            </a:r>
          </a:p>
        </p:txBody>
      </p:sp>
    </p:spTree>
    <p:extLst>
      <p:ext uri="{BB962C8B-B14F-4D97-AF65-F5344CB8AC3E}">
        <p14:creationId xmlns:p14="http://schemas.microsoft.com/office/powerpoint/2010/main" val="2277918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Connectome?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/>
          <a:lstStyle/>
          <a:p>
            <a:r>
              <a:rPr lang="en-US" dirty="0"/>
              <a:t>We don’t even know why:</a:t>
            </a:r>
          </a:p>
          <a:p>
            <a:pPr lvl="1"/>
            <a:r>
              <a:rPr lang="en-US" dirty="0"/>
              <a:t>There are two cerebral hemispheres?</a:t>
            </a:r>
          </a:p>
          <a:p>
            <a:pPr lvl="1"/>
            <a:r>
              <a:rPr lang="en-US" dirty="0"/>
              <a:t>There is a cortex?</a:t>
            </a:r>
          </a:p>
          <a:p>
            <a:pPr lvl="1"/>
            <a:r>
              <a:rPr lang="en-US" dirty="0"/>
              <a:t>Why the cerebellum is outside and thalamus inside?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222709" y="4648200"/>
            <a:ext cx="47230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What is the hurry</a:t>
            </a:r>
          </a:p>
          <a:p>
            <a:pPr lvl="1"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for the Connectome?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484" y="3798560"/>
            <a:ext cx="3369880" cy="30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71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09600"/>
            <a:ext cx="5426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4. Big data …and tiny theory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6181"/>
            <a:ext cx="41910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32" y="5181600"/>
            <a:ext cx="99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4953000" y="1752600"/>
            <a:ext cx="0" cy="411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865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Analogy from </a:t>
            </a:r>
            <a:br>
              <a:rPr lang="en-US" sz="2700" dirty="0"/>
            </a:br>
            <a:r>
              <a:rPr lang="en-US" dirty="0"/>
              <a:t>the History of Astronomy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2219980"/>
            <a:ext cx="3307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Ptolemaic Astronomy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10200" y="2281535"/>
            <a:ext cx="2992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Newtonian Astronomy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43" y="3505200"/>
            <a:ext cx="3676650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Ptolemaic system - Ptolemy (AD 90 – AD 168) put the Earth at th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1" y="2746132"/>
            <a:ext cx="3901429" cy="404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32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The Problem with</a:t>
            </a:r>
            <a:br>
              <a:rPr lang="en-US" dirty="0"/>
            </a:br>
            <a:r>
              <a:rPr lang="en-US" dirty="0"/>
              <a:t>Computational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2133600"/>
            <a:ext cx="3763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biology-style modeling</a:t>
            </a:r>
          </a:p>
          <a:p>
            <a:endParaRPr lang="en-US" sz="2400" dirty="0"/>
          </a:p>
          <a:p>
            <a:r>
              <a:rPr lang="en-US" sz="2400" dirty="0"/>
              <a:t>A thin wrapper over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29200" y="2133600"/>
            <a:ext cx="3590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Less physics-style modeling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3000" y="2733764"/>
            <a:ext cx="4059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Need deep integrative theories</a:t>
            </a:r>
          </a:p>
          <a:p>
            <a:r>
              <a:rPr lang="en-US" sz="2400" dirty="0"/>
              <a:t>that relate diverse phenomena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8" y="3657600"/>
            <a:ext cx="252595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4" descr="http://www.motiongenesis.com/MGWebSite/MGHomePage/MGBusinessLogoNoWWWMotionGenesisCom.jpg"/>
          <p:cNvSpPr>
            <a:spLocks noChangeAspect="1" noChangeArrowheads="1"/>
          </p:cNvSpPr>
          <p:nvPr/>
        </p:nvSpPr>
        <p:spPr bwMode="auto">
          <a:xfrm>
            <a:off x="155575" y="-1189038"/>
            <a:ext cx="677227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67187"/>
            <a:ext cx="2344249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456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3704">
            <a:off x="3143251" y="1386024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58721">
            <a:off x="4259725" y="4043485"/>
            <a:ext cx="837331" cy="5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1698">
            <a:off x="4153335" y="1058412"/>
            <a:ext cx="837331" cy="5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6082" y="5638800"/>
            <a:ext cx="8111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“The number of neurons in the Brain are…</a:t>
            </a:r>
          </a:p>
          <a:p>
            <a:r>
              <a:rPr lang="en-US" sz="2400" dirty="0"/>
              <a:t>	more than the number of stars in the </a:t>
            </a:r>
            <a:r>
              <a:rPr lang="en-US" sz="2400" dirty="0" err="1"/>
              <a:t>Milkyway</a:t>
            </a:r>
            <a:r>
              <a:rPr lang="en-US" sz="2400" dirty="0"/>
              <a:t>  Galaxy.”</a:t>
            </a:r>
          </a:p>
        </p:txBody>
      </p:sp>
    </p:spTree>
    <p:extLst>
      <p:ext uri="{BB962C8B-B14F-4D97-AF65-F5344CB8AC3E}">
        <p14:creationId xmlns:p14="http://schemas.microsoft.com/office/powerpoint/2010/main" val="4176190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Neuroscience is … theory weak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5600"/>
          </a:xfrm>
        </p:spPr>
        <p:txBody>
          <a:bodyPr/>
          <a:lstStyle/>
          <a:p>
            <a:r>
              <a:rPr lang="en-US" sz="2400" dirty="0"/>
              <a:t>No satisfactory, comprehensive theory for most key brain structures</a:t>
            </a:r>
          </a:p>
          <a:p>
            <a:r>
              <a:rPr lang="en-US" sz="2400" dirty="0"/>
              <a:t>Verbal, hand-waving theories. </a:t>
            </a:r>
          </a:p>
          <a:p>
            <a:pPr lvl="1"/>
            <a:r>
              <a:rPr lang="en-US" sz="2000" dirty="0"/>
              <a:t>Thalamus is a relay station</a:t>
            </a:r>
          </a:p>
          <a:p>
            <a:pPr lvl="1"/>
            <a:r>
              <a:rPr lang="en-US" sz="2000" dirty="0"/>
              <a:t>Basal ganglia is a comparator</a:t>
            </a:r>
          </a:p>
          <a:p>
            <a:pPr lvl="1"/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065771" y="6088970"/>
            <a:ext cx="2001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Patricia </a:t>
            </a:r>
            <a:r>
              <a:rPr lang="en-US" dirty="0" err="1"/>
              <a:t>Churchland</a:t>
            </a:r>
            <a:endParaRPr lang="en-US" dirty="0"/>
          </a:p>
          <a:p>
            <a:r>
              <a:rPr lang="en-US" dirty="0"/>
              <a:t>(Neuroscientist)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3909525"/>
            <a:ext cx="1312783" cy="196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/>
          <p:nvPr/>
        </p:nvSpPr>
        <p:spPr>
          <a:xfrm flipH="1">
            <a:off x="5437908" y="2158849"/>
            <a:ext cx="2743200" cy="1524000"/>
          </a:xfrm>
          <a:prstGeom prst="wedgeEllipseCallout">
            <a:avLst>
              <a:gd name="adj1" fmla="val -2651"/>
              <a:gd name="adj2" fmla="val 63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Neuroscience is… “data rich but theory poor.” </a:t>
            </a:r>
            <a:br>
              <a:rPr lang="en-US" dirty="0"/>
            </a:b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" y="4800601"/>
            <a:ext cx="3083746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Callout 7"/>
          <p:cNvSpPr/>
          <p:nvPr/>
        </p:nvSpPr>
        <p:spPr>
          <a:xfrm>
            <a:off x="2507411" y="3833325"/>
            <a:ext cx="2514600" cy="121920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“We are at Faraday stage in neuroscience.”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4034135"/>
            <a:ext cx="188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 Ramachandran</a:t>
            </a:r>
          </a:p>
          <a:p>
            <a:r>
              <a:rPr lang="en-US" dirty="0"/>
              <a:t>(Neuroscientist)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865412"/>
            <a:ext cx="2013288" cy="2013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6088970"/>
            <a:ext cx="1679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Terry </a:t>
            </a:r>
            <a:r>
              <a:rPr lang="en-US" dirty="0" err="1"/>
              <a:t>Sejnowski</a:t>
            </a:r>
            <a:endParaRPr lang="en-US" dirty="0"/>
          </a:p>
          <a:p>
            <a:r>
              <a:rPr lang="en-US" dirty="0"/>
              <a:t>(Neuroscientist)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4114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4. The Problem of</a:t>
            </a:r>
            <a:br>
              <a:rPr lang="en-US" sz="2700" dirty="0"/>
            </a:br>
            <a:r>
              <a:rPr lang="en-US" dirty="0"/>
              <a:t>Reductionism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86000"/>
            <a:ext cx="3657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00" y="5181600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Molecules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42826" y="4114800"/>
            <a:ext cx="124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Neurons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62800" y="3048000"/>
            <a:ext cx="1193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Systems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019800"/>
            <a:ext cx="91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futile attempt to explain everything in terms of molecules and cells.</a:t>
            </a:r>
          </a:p>
        </p:txBody>
      </p:sp>
    </p:spTree>
    <p:extLst>
      <p:ext uri="{BB962C8B-B14F-4D97-AF65-F5344CB8AC3E}">
        <p14:creationId xmlns:p14="http://schemas.microsoft.com/office/powerpoint/2010/main" val="3622629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Engineering doesn’t work that way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16308"/>
            <a:ext cx="3353057" cy="248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1600200"/>
            <a:ext cx="103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Example</a:t>
            </a:r>
            <a:r>
              <a:rPr lang="en-US" dirty="0"/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8992" y="1993087"/>
            <a:ext cx="447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Aircraf</a:t>
            </a:r>
            <a:r>
              <a:rPr lang="en-US" sz="2800" dirty="0"/>
              <a:t>t wing in a wind tunnel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6504" y="5155085"/>
            <a:ext cx="5798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Study fluid flow using </a:t>
            </a:r>
            <a:r>
              <a:rPr lang="en-US" sz="2400" dirty="0" err="1"/>
              <a:t>Navier</a:t>
            </a:r>
            <a:r>
              <a:rPr lang="en-US" sz="2400" dirty="0"/>
              <a:t>-Stokes Equation</a:t>
            </a:r>
          </a:p>
          <a:p>
            <a:pPr algn="ctr"/>
            <a:r>
              <a:rPr lang="en-US" sz="2400" dirty="0"/>
              <a:t>FLUID is an abstraction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4723" y="5986081"/>
            <a:ext cx="3122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FLUID is NOT molecules</a:t>
            </a:r>
          </a:p>
        </p:txBody>
      </p:sp>
    </p:spTree>
    <p:extLst>
      <p:ext uri="{BB962C8B-B14F-4D97-AF65-F5344CB8AC3E}">
        <p14:creationId xmlns:p14="http://schemas.microsoft.com/office/powerpoint/2010/main" val="4012346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And therefore there is…</a:t>
            </a:r>
            <a:br>
              <a:rPr lang="en-US" sz="3100" dirty="0"/>
            </a:br>
            <a:r>
              <a:rPr lang="en-US" dirty="0"/>
              <a:t>Disproportionate Development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2438400" cy="147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191000"/>
            <a:ext cx="23812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565826"/>
            <a:ext cx="3531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Rigorous understanding at </a:t>
            </a:r>
          </a:p>
          <a:p>
            <a:r>
              <a:rPr lang="en-US" sz="2400" dirty="0"/>
              <a:t>cell and molecular level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36" y="2590800"/>
            <a:ext cx="2514600" cy="1359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08" y="4343400"/>
            <a:ext cx="2051056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600" y="1598022"/>
            <a:ext cx="3798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Inadequate understanding at</a:t>
            </a:r>
          </a:p>
          <a:p>
            <a:pPr algn="ctr"/>
            <a:r>
              <a:rPr lang="en-US" sz="2400" dirty="0"/>
              <a:t>Systems Level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0" y="1828800"/>
            <a:ext cx="0" cy="4572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47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Lack of good theories of</a:t>
            </a:r>
            <a:br>
              <a:rPr lang="en-US" sz="2700" dirty="0"/>
            </a:br>
            <a:r>
              <a:rPr lang="en-US" dirty="0"/>
              <a:t>Multifactorial Diseases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67400" y="4678841"/>
            <a:ext cx="2214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Schizophrenia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95423"/>
            <a:ext cx="3456851" cy="230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7012" y="4678841"/>
            <a:ext cx="284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Bipolar disorder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59846"/>
            <a:ext cx="2229331" cy="223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35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/>
              <a:t>Contemporary Neuroscience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98298"/>
            <a:ext cx="17430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2390774"/>
            <a:ext cx="2438401" cy="243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5181600"/>
            <a:ext cx="2587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Basic Neuroscience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73927" y="5181599"/>
            <a:ext cx="2834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Clinical Neuroscience</a:t>
            </a:r>
          </a:p>
        </p:txBody>
      </p:sp>
    </p:spTree>
    <p:extLst>
      <p:ext uri="{BB962C8B-B14F-4D97-AF65-F5344CB8AC3E}">
        <p14:creationId xmlns:p14="http://schemas.microsoft.com/office/powerpoint/2010/main" val="3462817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726F-6DA6-4784-877D-7D84F494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38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Sometimes</a:t>
            </a:r>
            <a:br>
              <a:rPr lang="en-US" dirty="0"/>
            </a:br>
            <a:r>
              <a:rPr lang="en-US" dirty="0"/>
              <a:t>treatments work</a:t>
            </a:r>
            <a:br>
              <a:rPr lang="en-US" dirty="0"/>
            </a:br>
            <a:r>
              <a:rPr lang="en-US" dirty="0"/>
              <a:t>in mysterious ways!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96C3A-61F6-4C5D-9BE5-D035C41D2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516204"/>
            <a:ext cx="7239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76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3E49-D2E6-43B7-A48D-3801284F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Vagal stimulation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4FE42-8B63-4EA3-8EBA-252A25723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For:</a:t>
            </a:r>
          </a:p>
          <a:p>
            <a:pPr lvl="1"/>
            <a:r>
              <a:rPr lang="en-US" dirty="0"/>
              <a:t>Epilepsy</a:t>
            </a:r>
          </a:p>
          <a:p>
            <a:pPr lvl="1"/>
            <a:r>
              <a:rPr lang="en-US" dirty="0"/>
              <a:t>Major Depressive Disorder</a:t>
            </a:r>
          </a:p>
          <a:p>
            <a:r>
              <a:rPr lang="en-US" dirty="0"/>
              <a:t>Adverse effects:</a:t>
            </a:r>
          </a:p>
          <a:p>
            <a:pPr lvl="1"/>
            <a:r>
              <a:rPr lang="en-US" dirty="0"/>
              <a:t>Nausea to cardiac arrest</a:t>
            </a:r>
          </a:p>
          <a:p>
            <a:pPr lvl="1"/>
            <a:endParaRPr lang="en-US" dirty="0"/>
          </a:p>
          <a:p>
            <a:r>
              <a:rPr lang="en-US" dirty="0"/>
              <a:t>Mechanism:</a:t>
            </a:r>
          </a:p>
          <a:p>
            <a:pPr lvl="1"/>
            <a:r>
              <a:rPr lang="en-US" sz="2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“As of 2017 little was understood about exactly how vagal nerve stimulation modulates mood and seizure control.” (Wiki) (Edwards et al 2017)</a:t>
            </a:r>
            <a:endParaRPr lang="en-US" sz="2600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90904-EA89-45E5-BD12-98B01824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143000"/>
            <a:ext cx="3181350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DA14C8-21D3-4C90-9BD2-895FAF66C530}"/>
              </a:ext>
            </a:extLst>
          </p:cNvPr>
          <p:cNvSpPr txBox="1"/>
          <p:nvPr/>
        </p:nvSpPr>
        <p:spPr>
          <a:xfrm>
            <a:off x="0" y="605602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Image courtesy: https://www.researchgate.net/publication/51696122_Somatic_Treatments_for_Mood_Disorders</a:t>
            </a:r>
          </a:p>
        </p:txBody>
      </p:sp>
    </p:spTree>
    <p:extLst>
      <p:ext uri="{BB962C8B-B14F-4D97-AF65-F5344CB8AC3E}">
        <p14:creationId xmlns:p14="http://schemas.microsoft.com/office/powerpoint/2010/main" val="1657712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5300-8C7E-42CE-9F46-B4F00BD3E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Lithium for Bipolar Disorder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74965-695D-4E82-B800-8E6244082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Preferred treatment  for 70 years</a:t>
            </a:r>
          </a:p>
          <a:p>
            <a:r>
              <a:rPr lang="en-US" dirty="0"/>
              <a:t>Reduces severity of mania</a:t>
            </a:r>
          </a:p>
          <a:p>
            <a:r>
              <a:rPr lang="en-US" dirty="0"/>
              <a:t>Helps prevent depression in Bipolar disorder</a:t>
            </a:r>
          </a:p>
          <a:p>
            <a:r>
              <a:rPr lang="en-US" dirty="0"/>
              <a:t>Reduces suicide risk</a:t>
            </a:r>
          </a:p>
          <a:p>
            <a:r>
              <a:rPr lang="en-US" dirty="0"/>
              <a:t>“</a:t>
            </a:r>
            <a:r>
              <a:rPr lang="en-US" b="0" i="0" dirty="0">
                <a:solidFill>
                  <a:srgbClr val="231F20"/>
                </a:solidFill>
                <a:effectLst/>
                <a:latin typeface="Proxima Nova"/>
              </a:rPr>
              <a:t>Exactly how lithium works to do this is not known, though.”</a:t>
            </a:r>
            <a:r>
              <a:rPr lang="en-US" dirty="0"/>
              <a:t> 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E8107-B700-43D6-A71E-5435283FD7C5}"/>
              </a:ext>
            </a:extLst>
          </p:cNvPr>
          <p:cNvSpPr txBox="1"/>
          <p:nvPr/>
        </p:nvSpPr>
        <p:spPr>
          <a:xfrm>
            <a:off x="381000" y="5629508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https://www.healthline.com/health/bipolar-disorder/lithium-use-bipolar#about-lithium</a:t>
            </a:r>
          </a:p>
        </p:txBody>
      </p:sp>
    </p:spTree>
    <p:extLst>
      <p:ext uri="{BB962C8B-B14F-4D97-AF65-F5344CB8AC3E}">
        <p14:creationId xmlns:p14="http://schemas.microsoft.com/office/powerpoint/2010/main" val="31978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2CDA-6269-4586-BA4C-A83A12B8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Prescriptions for the mind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6567D-90B7-4C13-BCB6-90757D17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971"/>
            <a:ext cx="3448050" cy="5224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2B0697-94FC-4EED-BDBB-17B4BF4BE57B}"/>
              </a:ext>
            </a:extLst>
          </p:cNvPr>
          <p:cNvSpPr txBox="1"/>
          <p:nvPr/>
        </p:nvSpPr>
        <p:spPr>
          <a:xfrm>
            <a:off x="3581400" y="1417638"/>
            <a:ext cx="523875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800" b="0" i="0" u="none" strike="noStrike" baseline="0" dirty="0">
                <a:latin typeface="AdvPS42CFD3"/>
              </a:rPr>
              <a:t>“[By around 1972] psychiatrists had a </a:t>
            </a:r>
            <a:r>
              <a:rPr lang="en-US" sz="2800" b="0" i="0" u="none" strike="noStrike" baseline="0" dirty="0">
                <a:latin typeface="AdvPS42CFD3"/>
              </a:rPr>
              <a:t>useful armamentarium of drugs, falling into four groups: antipsychotics </a:t>
            </a:r>
            <a:r>
              <a:rPr lang="en-IN" sz="2800" b="0" i="0" u="none" strike="noStrike" baseline="0" dirty="0">
                <a:latin typeface="AdvPS42CFD3"/>
              </a:rPr>
              <a:t>for schizophrenia, tricyclic antidepressants for depression, lithium for </a:t>
            </a:r>
            <a:r>
              <a:rPr lang="en-US" sz="2800" b="0" i="0" u="none" strike="noStrike" baseline="0" dirty="0">
                <a:latin typeface="AdvPS42CFD3"/>
              </a:rPr>
              <a:t>mania, and benzodiazepines for anxiety and insomnia. </a:t>
            </a:r>
            <a:r>
              <a:rPr lang="en-US" sz="2800" b="0" i="0" u="sng" strike="noStrike" baseline="0" dirty="0">
                <a:latin typeface="AdvPS42CFD3"/>
              </a:rPr>
              <a:t>With these agents, we could help many, if not most, of our sickest patients.”</a:t>
            </a:r>
          </a:p>
          <a:p>
            <a:pPr algn="just"/>
            <a:r>
              <a:rPr lang="en-US" sz="2800" dirty="0">
                <a:latin typeface="AdvPS42CFD3"/>
              </a:rPr>
              <a:t>Pg 113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5881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77" y="1433511"/>
            <a:ext cx="44386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EE8"/>
              </a:clrFrom>
              <a:clrTo>
                <a:srgbClr val="FFFE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47316"/>
            <a:ext cx="3505604" cy="2163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8200" y="5794289"/>
            <a:ext cx="8423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“The Brain is the most COMPLEX object in the Universe.”</a:t>
            </a:r>
          </a:p>
        </p:txBody>
      </p:sp>
    </p:spTree>
    <p:extLst>
      <p:ext uri="{BB962C8B-B14F-4D97-AF65-F5344CB8AC3E}">
        <p14:creationId xmlns:p14="http://schemas.microsoft.com/office/powerpoint/2010/main" val="856923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2CDA-6269-4586-BA4C-A83A12B8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Prescriptions for the mind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6567D-90B7-4C13-BCB6-90757D17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3448050" cy="5224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367D7-5396-4C19-96D1-FD054EA27199}"/>
              </a:ext>
            </a:extLst>
          </p:cNvPr>
          <p:cNvSpPr txBox="1"/>
          <p:nvPr/>
        </p:nvSpPr>
        <p:spPr>
          <a:xfrm>
            <a:off x="3657600" y="1752600"/>
            <a:ext cx="525830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u="none" strike="noStrike" baseline="0" dirty="0">
                <a:latin typeface="AdvPS42CFD3"/>
              </a:rPr>
              <a:t>“One should also keep in mind that we do not know how most of the drugs used for mental disorders work.</a:t>
            </a:r>
          </a:p>
          <a:p>
            <a:pPr algn="l"/>
            <a:endParaRPr lang="en-US" sz="2800" b="0" i="0" u="none" strike="noStrike" baseline="0" dirty="0">
              <a:latin typeface="AdvPS42CFD3"/>
            </a:endParaRPr>
          </a:p>
          <a:p>
            <a:pPr algn="l"/>
            <a:r>
              <a:rPr lang="en-US" sz="2800" b="0" i="0" u="none" strike="noStrike" baseline="0" dirty="0">
                <a:latin typeface="AdvPS42CFD3"/>
              </a:rPr>
              <a:t> “It is entirely possible, however, that advances in neurosciences may lead to further breakthroughs in pharmacotherapy.”</a:t>
            </a:r>
          </a:p>
          <a:p>
            <a:pPr algn="l"/>
            <a:r>
              <a:rPr lang="en-US" sz="2800" dirty="0">
                <a:latin typeface="AdvPS42CFD3"/>
              </a:rPr>
              <a:t>Pg 113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24385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103A95-F343-47FF-8A4B-7E88553CE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Living with a Broken Brain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6D72C-2E0B-43FE-8239-65F88C491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645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93A5-A465-4343-9F70-F8666227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stroke patient’s caregiver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7E0C8-75EB-496F-9E72-1B39F2244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981200"/>
            <a:ext cx="5410200" cy="3611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E63041-0050-4839-9D08-48A41F9A6AED}"/>
              </a:ext>
            </a:extLst>
          </p:cNvPr>
          <p:cNvSpPr txBox="1"/>
          <p:nvPr/>
        </p:nvSpPr>
        <p:spPr>
          <a:xfrm>
            <a:off x="304800" y="6019800"/>
            <a:ext cx="8839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https://elements.envato.com/partial-view-of-senior-woman-carrying-husband-in-w-U5QNAC5</a:t>
            </a:r>
          </a:p>
        </p:txBody>
      </p:sp>
    </p:spTree>
    <p:extLst>
      <p:ext uri="{BB962C8B-B14F-4D97-AF65-F5344CB8AC3E}">
        <p14:creationId xmlns:p14="http://schemas.microsoft.com/office/powerpoint/2010/main" val="1298449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93A5-A465-4343-9F70-F8666227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10CEE-CD98-47C8-9354-753ABF47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00" y="1484380"/>
            <a:ext cx="6696000" cy="4251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2F86A-FF82-447C-A0B6-3CD52254CF85}"/>
              </a:ext>
            </a:extLst>
          </p:cNvPr>
          <p:cNvSpPr txBox="1"/>
          <p:nvPr/>
        </p:nvSpPr>
        <p:spPr>
          <a:xfrm>
            <a:off x="1143000" y="6096000"/>
            <a:ext cx="7051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https://www.dreamstime.com/illustration/mental-retardation.html</a:t>
            </a:r>
          </a:p>
        </p:txBody>
      </p:sp>
    </p:spTree>
    <p:extLst>
      <p:ext uri="{BB962C8B-B14F-4D97-AF65-F5344CB8AC3E}">
        <p14:creationId xmlns:p14="http://schemas.microsoft.com/office/powerpoint/2010/main" val="498845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3DF3-AE33-4EDC-BDE8-50F9C65D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Traumatic Brain Injury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7851E-E2B6-4FB0-9EA2-19A2E9BA6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981200"/>
            <a:ext cx="5486400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D75304-99E4-488F-967B-A6B5045B1E3E}"/>
              </a:ext>
            </a:extLst>
          </p:cNvPr>
          <p:cNvSpPr txBox="1"/>
          <p:nvPr/>
        </p:nvSpPr>
        <p:spPr>
          <a:xfrm>
            <a:off x="1295400" y="6202362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https://sigelmanassociates.com/different-types-traumatic-brain-injury/</a:t>
            </a:r>
          </a:p>
        </p:txBody>
      </p:sp>
    </p:spTree>
    <p:extLst>
      <p:ext uri="{BB962C8B-B14F-4D97-AF65-F5344CB8AC3E}">
        <p14:creationId xmlns:p14="http://schemas.microsoft.com/office/powerpoint/2010/main" val="402414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43C6-F1F9-41F4-9AA7-F27B53A60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Way Forward?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3CB85-12A0-49CC-AAE4-FD0B4CA3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1600200"/>
            <a:ext cx="9144000" cy="4774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2AA5A-9478-40C2-82B0-00A0B9E5B944}"/>
              </a:ext>
            </a:extLst>
          </p:cNvPr>
          <p:cNvSpPr txBox="1"/>
          <p:nvPr/>
        </p:nvSpPr>
        <p:spPr>
          <a:xfrm>
            <a:off x="5410200" y="3886200"/>
            <a:ext cx="33765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600" dirty="0"/>
              <a:t>Breakthroughs in</a:t>
            </a:r>
          </a:p>
          <a:p>
            <a:pPr algn="ctr"/>
            <a:r>
              <a:rPr lang="en-IN" sz="3600" dirty="0"/>
              <a:t>Brain Theory</a:t>
            </a:r>
          </a:p>
        </p:txBody>
      </p:sp>
    </p:spTree>
    <p:extLst>
      <p:ext uri="{BB962C8B-B14F-4D97-AF65-F5344CB8AC3E}">
        <p14:creationId xmlns:p14="http://schemas.microsoft.com/office/powerpoint/2010/main" val="2397829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77" y="0"/>
            <a:ext cx="921715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a need to develop </a:t>
            </a:r>
            <a:br>
              <a:rPr lang="en-US" dirty="0"/>
            </a:br>
            <a:r>
              <a:rPr lang="en-US" dirty="0"/>
              <a:t>simplified models, </a:t>
            </a:r>
            <a:br>
              <a:rPr lang="en-US" dirty="0"/>
            </a:br>
            <a:r>
              <a:rPr lang="en-US" dirty="0"/>
              <a:t>embodying the right abstraction,</a:t>
            </a:r>
            <a:br>
              <a:rPr lang="en-US" dirty="0"/>
            </a:br>
            <a:r>
              <a:rPr lang="en-US" dirty="0"/>
              <a:t>the way it is done in 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physics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3127717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90700" y="685800"/>
            <a:ext cx="617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5">
                    <a:lumMod val="75000"/>
                  </a:schemeClr>
                </a:solidFill>
              </a:rPr>
              <a:t>NEUROSCIENCE EDUCATION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80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068592" y="2046902"/>
            <a:ext cx="3071812" cy="341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33800" y="1736785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1093" y="5486400"/>
            <a:ext cx="10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DETAILS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33400"/>
            <a:ext cx="4593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“Principles first”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23467" y="4572000"/>
            <a:ext cx="10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DETAILS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5352" y="4549632"/>
            <a:ext cx="103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DETAILS  </a:t>
            </a:r>
          </a:p>
        </p:txBody>
      </p:sp>
    </p:spTree>
    <p:extLst>
      <p:ext uri="{BB962C8B-B14F-4D97-AF65-F5344CB8AC3E}">
        <p14:creationId xmlns:p14="http://schemas.microsoft.com/office/powerpoint/2010/main" val="1416516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62" y="0"/>
            <a:ext cx="4542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57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64256"/>
            <a:ext cx="48482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76600" y="5334000"/>
            <a:ext cx="2907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 the </a:t>
            </a:r>
            <a:r>
              <a:rPr lang="en-US" sz="4800" dirty="0"/>
              <a:t>HYPE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87250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989946"/>
            <a:ext cx="1981200" cy="2991223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 rot="15913940">
            <a:off x="245614" y="1919026"/>
            <a:ext cx="2800366" cy="3077795"/>
          </a:xfrm>
          <a:prstGeom prst="cloudCallou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381000" y="2590800"/>
            <a:ext cx="2438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</a:t>
            </a:r>
          </a:p>
          <a:p>
            <a:pPr algn="ctr"/>
            <a:r>
              <a:rPr lang="en-US" sz="2400" dirty="0"/>
              <a:t>Medicine/Biology</a:t>
            </a:r>
          </a:p>
          <a:p>
            <a:pPr algn="ctr"/>
            <a:r>
              <a:rPr lang="en-US" sz="2400" dirty="0"/>
              <a:t>Community.</a:t>
            </a:r>
          </a:p>
          <a:p>
            <a:pPr algn="ctr"/>
            <a:r>
              <a:rPr lang="en-US" sz="2400" dirty="0"/>
              <a:t>Without math</a:t>
            </a:r>
            <a:endParaRPr lang="en-IN" sz="2400" dirty="0"/>
          </a:p>
        </p:txBody>
      </p:sp>
      <p:sp>
        <p:nvSpPr>
          <p:cNvPr id="6" name="Rounded Rectangular Callout 5"/>
          <p:cNvSpPr/>
          <p:nvPr/>
        </p:nvSpPr>
        <p:spPr>
          <a:xfrm rot="5400000">
            <a:off x="6385543" y="2612459"/>
            <a:ext cx="2536368" cy="2201054"/>
          </a:xfrm>
          <a:prstGeom prst="wedgeRoundRectCallout">
            <a:avLst>
              <a:gd name="adj1" fmla="val 4566"/>
              <a:gd name="adj2" fmla="val 112798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 flipH="1">
            <a:off x="6814457" y="2541784"/>
            <a:ext cx="1678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</a:t>
            </a:r>
          </a:p>
          <a:p>
            <a:pPr algn="ctr"/>
            <a:r>
              <a:rPr lang="en-US" sz="2400" dirty="0"/>
              <a:t>Engineers/</a:t>
            </a:r>
          </a:p>
          <a:p>
            <a:pPr algn="ctr"/>
            <a:r>
              <a:rPr lang="en-US" sz="2400" dirty="0"/>
              <a:t>Physicists</a:t>
            </a:r>
          </a:p>
          <a:p>
            <a:pPr algn="ctr"/>
            <a:r>
              <a:rPr lang="en-US" sz="2400" dirty="0"/>
              <a:t>Without</a:t>
            </a:r>
          </a:p>
          <a:p>
            <a:pPr algn="ctr"/>
            <a:r>
              <a:rPr lang="en-US" sz="2400" dirty="0"/>
              <a:t>Biology jargon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34691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NPTEL COURSE</a:t>
            </a:r>
            <a:br>
              <a:rPr lang="en-US" dirty="0"/>
            </a:br>
            <a:r>
              <a:rPr lang="en-US" dirty="0"/>
              <a:t>DEMYSTIFYING THE BRAIN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438420"/>
            <a:ext cx="880533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70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3673" y="2819400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AN APPROACH TO BRAIN </a:t>
            </a:r>
            <a:r>
              <a:rPr lang="en-US" dirty="0" err="1"/>
              <a:t>modelLiNG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90600" y="304800"/>
            <a:ext cx="7772400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4273" y="4343400"/>
            <a:ext cx="5791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SIMPLIFY - UNIFY - APPLY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90700" y="685800"/>
            <a:ext cx="6172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5">
                    <a:lumMod val="75000"/>
                  </a:schemeClr>
                </a:solidFill>
              </a:rPr>
              <a:t>NEUROSCIENCE RESEARCH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54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3400"/>
            <a:ext cx="7919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SIMPLIFY: Simplify the model to the point that any further </a:t>
            </a:r>
          </a:p>
          <a:p>
            <a:r>
              <a:rPr lang="en-US" sz="2400" dirty="0"/>
              <a:t>      simplification will make the model absurd.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57400"/>
            <a:ext cx="2765734" cy="273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96458"/>
            <a:ext cx="2246271" cy="299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4137804" y="3149418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22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3400"/>
            <a:ext cx="6607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UNIFY: Explain a wide range of experimental data</a:t>
            </a:r>
          </a:p>
          <a:p>
            <a:r>
              <a:rPr lang="en-US" sz="2400" dirty="0"/>
              <a:t> using the same model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52600"/>
            <a:ext cx="11906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52600"/>
            <a:ext cx="1800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92" y="4572000"/>
            <a:ext cx="17780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05" y="4679156"/>
            <a:ext cx="1718972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76" y="3119438"/>
            <a:ext cx="1223962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5336382" y="2943225"/>
            <a:ext cx="397668" cy="257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552825" y="4288632"/>
            <a:ext cx="491593" cy="2833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07392" y="2967037"/>
            <a:ext cx="477284" cy="257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289948" y="4343400"/>
            <a:ext cx="397668" cy="3357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895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33400"/>
            <a:ext cx="764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APPLY:  Using the unified model develop applications in…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0"/>
            <a:ext cx="4267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494" y="3810000"/>
            <a:ext cx="4049317" cy="269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2537950">
            <a:off x="3537988" y="2567563"/>
            <a:ext cx="484632" cy="97840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8992984">
            <a:off x="5351779" y="2547191"/>
            <a:ext cx="484632" cy="978408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3914" y="2302183"/>
            <a:ext cx="3329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CLINICAL NEUROSCIENCE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5775939" y="2301019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1378186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5387204" cy="35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19523" y="640080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(Wiki)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Whole Brain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7800" y="5562600"/>
            <a:ext cx="5822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Adult human brain: 100 billion neurons</a:t>
            </a:r>
          </a:p>
          <a:p>
            <a:r>
              <a:rPr lang="en-US" sz="2400" dirty="0"/>
              <a:t>Proposed model: 10 million neurons (</a:t>
            </a:r>
            <a:r>
              <a:rPr lang="en-US" sz="2400" dirty="0" err="1"/>
              <a:t>approx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4319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53"/>
            <a:ext cx="9161601" cy="684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240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6169" y="6050355"/>
            <a:ext cx="8406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Create interdisciplinary teams that take an </a:t>
            </a:r>
            <a:r>
              <a:rPr lang="en-US" sz="2400"/>
              <a:t>ENGINEERING APPROACH To </a:t>
            </a:r>
            <a:r>
              <a:rPr lang="en-US" sz="2400" dirty="0"/>
              <a:t>NEUROSCIENCE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2815" y="97043"/>
            <a:ext cx="8229600" cy="1143000"/>
          </a:xfrm>
        </p:spPr>
        <p:txBody>
          <a:bodyPr/>
          <a:lstStyle/>
          <a:p>
            <a:r>
              <a:rPr lang="en-US" dirty="0"/>
              <a:t>INTEGRATED APPROACH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211288"/>
            <a:ext cx="8534401" cy="488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64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272" y="776177"/>
            <a:ext cx="5798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“They who behold the One, </a:t>
            </a:r>
          </a:p>
          <a:p>
            <a:r>
              <a:rPr lang="en-US" sz="2800" dirty="0"/>
              <a:t>In all the changing manifoldness </a:t>
            </a:r>
          </a:p>
          <a:p>
            <a:r>
              <a:rPr lang="en-US" sz="2800" dirty="0"/>
              <a:t>Of the universe, </a:t>
            </a:r>
          </a:p>
          <a:p>
            <a:r>
              <a:rPr lang="en-US" sz="2800" dirty="0"/>
              <a:t>Unto them belongs the eternal truth, </a:t>
            </a:r>
          </a:p>
          <a:p>
            <a:r>
              <a:rPr lang="en-US" sz="2800" dirty="0"/>
              <a:t>Unto none else, unto none else.”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18" y="776177"/>
            <a:ext cx="2971800" cy="44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3886200"/>
            <a:ext cx="3298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JAGADIS CHANDRA BOSE</a:t>
            </a:r>
          </a:p>
          <a:p>
            <a:pPr algn="ctr"/>
            <a:r>
              <a:rPr lang="en-US" sz="2400" dirty="0"/>
              <a:t>(1858-1937)</a:t>
            </a:r>
          </a:p>
        </p:txBody>
      </p:sp>
    </p:spTree>
    <p:extLst>
      <p:ext uri="{BB962C8B-B14F-4D97-AF65-F5344CB8AC3E}">
        <p14:creationId xmlns:p14="http://schemas.microsoft.com/office/powerpoint/2010/main" val="354927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5720">
            <a:off x="7326530" y="3605506"/>
            <a:ext cx="1189721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6312">
            <a:off x="503158" y="3887811"/>
            <a:ext cx="2016646" cy="13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02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9290" y="457200"/>
            <a:ext cx="3262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1. Large Projects</a:t>
            </a:r>
          </a:p>
        </p:txBody>
      </p:sp>
    </p:spTree>
    <p:extLst>
      <p:ext uri="{BB962C8B-B14F-4D97-AF65-F5344CB8AC3E}">
        <p14:creationId xmlns:p14="http://schemas.microsoft.com/office/powerpoint/2010/main" val="3623528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 preliminaries</a:t>
            </a:r>
          </a:p>
          <a:p>
            <a:r>
              <a:rPr lang="en-US" dirty="0"/>
              <a:t>Single neuron </a:t>
            </a:r>
          </a:p>
          <a:p>
            <a:r>
              <a:rPr lang="en-US" dirty="0"/>
              <a:t>Hodgkin-Huxley model</a:t>
            </a:r>
          </a:p>
          <a:p>
            <a:r>
              <a:rPr lang="en-US" dirty="0"/>
              <a:t>Biophysical modeling</a:t>
            </a:r>
          </a:p>
          <a:p>
            <a:r>
              <a:rPr lang="en-US" dirty="0"/>
              <a:t>Reduced neuron models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4522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Feedforward Neural Networks. Deep networks and modeling sensory function.</a:t>
            </a:r>
          </a:p>
          <a:p>
            <a:r>
              <a:rPr lang="en-US" dirty="0"/>
              <a:t>Oscillatory neural networks</a:t>
            </a:r>
          </a:p>
          <a:p>
            <a:r>
              <a:rPr lang="en-US" dirty="0"/>
              <a:t>Hopfield neural network. Hippocampus and memory functions.</a:t>
            </a:r>
          </a:p>
          <a:p>
            <a:r>
              <a:rPr lang="en-US" dirty="0"/>
              <a:t>Self-Organizing Maps and brain maps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45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E32F-466F-AA05-5309-815DD0B29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CD197-D33C-1C40-91EF-D87837534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What is the purpose of sleep? Why are there so many sleep stages?</a:t>
            </a:r>
          </a:p>
          <a:p>
            <a:r>
              <a:rPr lang="en-IN" dirty="0"/>
              <a:t>Why is the cerebellum outside the cerebrum?</a:t>
            </a:r>
          </a:p>
          <a:p>
            <a:r>
              <a:rPr lang="en-IN" dirty="0"/>
              <a:t>The brain tries to regulate the body temperature at about 98.6 F. How is this reference temperature represented?</a:t>
            </a:r>
          </a:p>
          <a:p>
            <a:endParaRPr lang="en-IN" dirty="0"/>
          </a:p>
          <a:p>
            <a:r>
              <a:rPr lang="en-IN" dirty="0"/>
              <a:t>Need a convincing computational/mathematical explanation for the above questions.</a:t>
            </a:r>
          </a:p>
        </p:txBody>
      </p:sp>
    </p:spTree>
    <p:extLst>
      <p:ext uri="{BB962C8B-B14F-4D97-AF65-F5344CB8AC3E}">
        <p14:creationId xmlns:p14="http://schemas.microsoft.com/office/powerpoint/2010/main" val="2105075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47F2-C255-692F-8EC8-B7507BFE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9A80B-62C7-92D7-5CFD-B5C8B7679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Midsem</a:t>
            </a:r>
            <a:r>
              <a:rPr lang="en-IN" dirty="0"/>
              <a:t> – 30 marks</a:t>
            </a:r>
          </a:p>
          <a:p>
            <a:r>
              <a:rPr lang="en-IN" dirty="0"/>
              <a:t>Assignments - 30</a:t>
            </a:r>
          </a:p>
          <a:p>
            <a:r>
              <a:rPr lang="en-IN" dirty="0" err="1"/>
              <a:t>Endsem</a:t>
            </a:r>
            <a:r>
              <a:rPr lang="en-IN" dirty="0"/>
              <a:t> – 40 marks</a:t>
            </a:r>
          </a:p>
        </p:txBody>
      </p:sp>
    </p:spTree>
    <p:extLst>
      <p:ext uri="{BB962C8B-B14F-4D97-AF65-F5344CB8AC3E}">
        <p14:creationId xmlns:p14="http://schemas.microsoft.com/office/powerpoint/2010/main" val="35340002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3">
            <a:extLst>
              <a:ext uri="{FF2B5EF4-FFF2-40B4-BE49-F238E27FC236}">
                <a16:creationId xmlns:a16="http://schemas.microsoft.com/office/drawing/2014/main" id="{2ACA74B3-BE17-5C80-459F-082B7D26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References</a:t>
            </a:r>
            <a:endParaRPr lang="en-IN" altLang="en-US"/>
          </a:p>
        </p:txBody>
      </p:sp>
      <p:sp>
        <p:nvSpPr>
          <p:cNvPr id="66563" name="Content Placeholder 1">
            <a:extLst>
              <a:ext uri="{FF2B5EF4-FFF2-40B4-BE49-F238E27FC236}">
                <a16:creationId xmlns:a16="http://schemas.microsoft.com/office/drawing/2014/main" id="{69D29ADC-C905-1A04-E99A-30A87088F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/>
              <a:t>BT6270: NPTEL notes</a:t>
            </a:r>
          </a:p>
          <a:p>
            <a:r>
              <a:rPr lang="en-US" altLang="en-US" sz="2400"/>
              <a:t>Steven Strogatz, Nonlinear Dynamics and Chaos</a:t>
            </a:r>
          </a:p>
          <a:p>
            <a:r>
              <a:rPr lang="en-US" altLang="en-US" sz="2400"/>
              <a:t>Christof Koch, Biophysics of Computation.</a:t>
            </a:r>
          </a:p>
          <a:p>
            <a:r>
              <a:rPr lang="en-US" altLang="en-US" sz="2400"/>
              <a:t>Satish Kumar, Neural Networks</a:t>
            </a:r>
          </a:p>
          <a:p>
            <a:endParaRPr lang="en-US" altLang="en-US" sz="2400"/>
          </a:p>
          <a:p>
            <a:r>
              <a:rPr lang="en-US" altLang="en-US" sz="2400"/>
              <a:t>Neuroscience:</a:t>
            </a:r>
          </a:p>
          <a:p>
            <a:r>
              <a:rPr lang="en-US" altLang="en-US" sz="2400"/>
              <a:t>Kandel and Schwatz, Principles of Neural Science</a:t>
            </a:r>
          </a:p>
          <a:p>
            <a:r>
              <a:rPr lang="en-US" altLang="en-US" sz="2400"/>
              <a:t>VSC, Demystifying the Brain.</a:t>
            </a:r>
          </a:p>
          <a:p>
            <a:endParaRPr lang="en-US" altLang="en-US" sz="2400"/>
          </a:p>
          <a:p>
            <a:endParaRPr lang="en-I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76C6D-5345-F11C-F90C-37E4FF44686D}"/>
              </a:ext>
            </a:extLst>
          </p:cNvPr>
          <p:cNvSpPr/>
          <p:nvPr/>
        </p:nvSpPr>
        <p:spPr>
          <a:xfrm>
            <a:off x="2971800" y="5329535"/>
            <a:ext cx="302198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290" y="457200"/>
            <a:ext cx="6655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2. Descriptive tradition of Biology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87" y="1600200"/>
            <a:ext cx="31051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31281" y="2819400"/>
            <a:ext cx="2331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Antoine von </a:t>
            </a:r>
          </a:p>
          <a:p>
            <a:r>
              <a:rPr lang="en-US" sz="2400" dirty="0"/>
              <a:t>Leeuwenhoek’s</a:t>
            </a:r>
          </a:p>
          <a:p>
            <a:r>
              <a:rPr lang="en-US" sz="2400" dirty="0"/>
              <a:t>Drawings of</a:t>
            </a:r>
          </a:p>
          <a:p>
            <a:r>
              <a:rPr lang="en-US" sz="2400" dirty="0"/>
              <a:t>“animalcules”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1497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biologist fix a radio?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1676400"/>
            <a:ext cx="6100911" cy="406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5791200"/>
            <a:ext cx="836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Yuri </a:t>
            </a:r>
            <a:r>
              <a:rPr lang="en-US" dirty="0" err="1"/>
              <a:t>Lazebnik</a:t>
            </a:r>
            <a:r>
              <a:rPr lang="en-US" dirty="0"/>
              <a:t>, </a:t>
            </a:r>
            <a:r>
              <a:rPr lang="en-US" b="1" dirty="0"/>
              <a:t>Can a biologist fix a radio?—Or, what I learned while studying apoptosis</a:t>
            </a:r>
          </a:p>
          <a:p>
            <a:r>
              <a:rPr lang="en-US" dirty="0"/>
              <a:t>Cancer Cell, 2012.</a:t>
            </a:r>
          </a:p>
        </p:txBody>
      </p:sp>
    </p:spTree>
    <p:extLst>
      <p:ext uri="{BB962C8B-B14F-4D97-AF65-F5344CB8AC3E}">
        <p14:creationId xmlns:p14="http://schemas.microsoft.com/office/powerpoint/2010/main" val="281806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17638"/>
            <a:ext cx="7389884" cy="490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46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Architecture of a Radio</a:t>
            </a:r>
          </a:p>
        </p:txBody>
      </p:sp>
      <p:sp>
        <p:nvSpPr>
          <p:cNvPr id="3" name="Rectangle 2"/>
          <p:cNvSpPr/>
          <p:nvPr/>
        </p:nvSpPr>
        <p:spPr>
          <a:xfrm>
            <a:off x="4800600" y="1981200"/>
            <a:ext cx="1597958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10249" y="2221468"/>
            <a:ext cx="166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Demodulator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114800" y="2118935"/>
            <a:ext cx="685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62800" y="1946397"/>
            <a:ext cx="1371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37973" y="2191250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Amplifier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956043"/>
            <a:ext cx="1371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35398" y="2090077"/>
            <a:ext cx="787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Tuner 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400800" y="2133600"/>
            <a:ext cx="685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7632607" y="284825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2057400" y="2161281"/>
            <a:ext cx="6858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174" y="3893030"/>
            <a:ext cx="2202131" cy="220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0219"/>
            <a:ext cx="1681162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09600" y="3840423"/>
            <a:ext cx="1246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Antenna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06848" y="6264130"/>
            <a:ext cx="1179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44492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5603</TotalTime>
  <Words>1097</Words>
  <Application>Microsoft Office PowerPoint</Application>
  <PresentationFormat>On-screen Show (4:3)</PresentationFormat>
  <Paragraphs>208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AdvPS42CFD3</vt:lpstr>
      <vt:lpstr>Agency FB</vt:lpstr>
      <vt:lpstr>Arial</vt:lpstr>
      <vt:lpstr>Calibri</vt:lpstr>
      <vt:lpstr>Proxima Nova</vt:lpstr>
      <vt:lpstr>Office Theme</vt:lpstr>
      <vt:lpstr>SIMPLIFYING THE BRAIN: A Vision for Neuroscience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a biologist fix a radio?</vt:lpstr>
      <vt:lpstr>PowerPoint Presentation</vt:lpstr>
      <vt:lpstr>Architecture of a Radio</vt:lpstr>
      <vt:lpstr>PowerPoint Presentation</vt:lpstr>
      <vt:lpstr>DATA in modern world</vt:lpstr>
      <vt:lpstr>Neurons come in different Shapes</vt:lpstr>
      <vt:lpstr>Neuromorph</vt:lpstr>
      <vt:lpstr>The Connectome Project</vt:lpstr>
      <vt:lpstr>Human Connectome Project</vt:lpstr>
      <vt:lpstr>Why Connectome?</vt:lpstr>
      <vt:lpstr>PowerPoint Presentation</vt:lpstr>
      <vt:lpstr>Analogy from  the History of Astronomy</vt:lpstr>
      <vt:lpstr>The Problem with Computational Modeling</vt:lpstr>
      <vt:lpstr>Neuroscience is … theory weak</vt:lpstr>
      <vt:lpstr>4. The Problem of Reductionism</vt:lpstr>
      <vt:lpstr>Engineering doesn’t work that way</vt:lpstr>
      <vt:lpstr>And therefore there is… Disproportionate Development</vt:lpstr>
      <vt:lpstr>Lack of good theories of Multifactorial Diseases</vt:lpstr>
      <vt:lpstr>Contemporary Neuroscience</vt:lpstr>
      <vt:lpstr>Sometimes treatments work in mysterious ways!</vt:lpstr>
      <vt:lpstr>Vagal stimulation</vt:lpstr>
      <vt:lpstr>Lithium for Bipolar Disorder</vt:lpstr>
      <vt:lpstr>Prescriptions for the mind</vt:lpstr>
      <vt:lpstr>Prescriptions for the mind</vt:lpstr>
      <vt:lpstr>Living with a Broken Brain</vt:lpstr>
      <vt:lpstr>A stroke patient’s caregiver</vt:lpstr>
      <vt:lpstr>PowerPoint Presentation</vt:lpstr>
      <vt:lpstr>Traumatic Brain Injury</vt:lpstr>
      <vt:lpstr>The Way Forward?</vt:lpstr>
      <vt:lpstr>There is a need to develop  simplified models,  embodying the right abstraction, the way it is done in  physics and engineering</vt:lpstr>
      <vt:lpstr>PowerPoint Presentation</vt:lpstr>
      <vt:lpstr>PowerPoint Presentation</vt:lpstr>
      <vt:lpstr>PowerPoint Presentation</vt:lpstr>
      <vt:lpstr>PowerPoint Presentation</vt:lpstr>
      <vt:lpstr>NPTEL COURSE DEMYSTIFYING THE BRAIN</vt:lpstr>
      <vt:lpstr>AN APPROACH TO BRAIN modelLiNG</vt:lpstr>
      <vt:lpstr>PowerPoint Presentation</vt:lpstr>
      <vt:lpstr>PowerPoint Presentation</vt:lpstr>
      <vt:lpstr>PowerPoint Presentation</vt:lpstr>
      <vt:lpstr>Modeling the Whole Brain</vt:lpstr>
      <vt:lpstr>PowerPoint Presentation</vt:lpstr>
      <vt:lpstr>INTEGRATED APPROACH</vt:lpstr>
      <vt:lpstr>PowerPoint Presentation</vt:lpstr>
      <vt:lpstr>Table of Contents</vt:lpstr>
      <vt:lpstr>Table of Contents</vt:lpstr>
      <vt:lpstr>Random Research Questions</vt:lpstr>
      <vt:lpstr>Grading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Simplifying Brain</dc:title>
  <dc:creator>VSRV LAB</dc:creator>
  <cp:lastModifiedBy>Srinivasa Chakravarthy</cp:lastModifiedBy>
  <cp:revision>91</cp:revision>
  <dcterms:created xsi:type="dcterms:W3CDTF">2006-08-16T00:00:00Z</dcterms:created>
  <dcterms:modified xsi:type="dcterms:W3CDTF">2022-07-24T16:50:15Z</dcterms:modified>
</cp:coreProperties>
</file>